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3" r:id="rId7"/>
    <p:sldId id="261" r:id="rId8"/>
    <p:sldId id="262" r:id="rId9"/>
    <p:sldId id="266" r:id="rId10"/>
  </p:sldIdLst>
  <p:sldSz cx="9144000" cy="6858000" type="screen4x3"/>
  <p:notesSz cx="6858000" cy="9144000"/>
  <p:custDataLst>
    <p:tags r:id="rId14"/>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8.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409575"/>
            <a:ext cx="8229600" cy="746760"/>
          </a:xfrm>
        </p:spPr>
        <p:txBody>
          <a:bodyPr/>
          <a:p>
            <a:r>
              <a:rPr sz="2800">
                <a:latin typeface="方正小标宋简体" panose="03000509000000000000" charset="-122"/>
                <a:ea typeface="方正小标宋简体" panose="03000509000000000000" charset="-122"/>
                <a:sym typeface="+mn-ea"/>
              </a:rPr>
              <a:t>信用修复</a:t>
            </a:r>
            <a:r>
              <a:rPr sz="2800">
                <a:latin typeface="方正小标宋简体" panose="03000509000000000000" charset="-122"/>
                <a:ea typeface="方正小标宋简体" panose="03000509000000000000" charset="-122"/>
                <a:sym typeface="+mn-ea"/>
              </a:rPr>
              <a:t>流程指引</a:t>
            </a:r>
            <a:endParaRPr sz="2800">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457200" y="1271905"/>
            <a:ext cx="8229600" cy="5247640"/>
          </a:xfrm>
        </p:spPr>
        <p:txBody>
          <a:bodyPr/>
          <a:p>
            <a:pPr marL="0" indent="0" algn="ctr" defTabSz="914400">
              <a:buClrTx/>
              <a:buSzTx/>
              <a:buFontTx/>
              <a:buNone/>
            </a:pPr>
            <a:r>
              <a:rPr sz="1800">
                <a:latin typeface="黑体" panose="02010609060101010101" charset="-122"/>
                <a:ea typeface="黑体" panose="02010609060101010101" charset="-122"/>
                <a:cs typeface="仿宋_GB2312" panose="02010609030101010101" charset="-122"/>
                <a:sym typeface="+mn-ea"/>
              </a:rPr>
              <a:t>法人和非法人组织行政处罚信息信用修复流程指引</a:t>
            </a:r>
            <a:endParaRPr sz="1800">
              <a:latin typeface="黑体" panose="02010609060101010101" charset="-122"/>
              <a:ea typeface="黑体" panose="02010609060101010101" charset="-122"/>
              <a:cs typeface="仿宋_GB2312" panose="02010609030101010101" charset="-122"/>
              <a:sym typeface="+mn-ea"/>
            </a:endParaRPr>
          </a:p>
          <a:p>
            <a:pPr algn="l" defTabSz="914400">
              <a:buClrTx/>
              <a:buSzTx/>
              <a:buFont typeface="Wingdings" panose="05000000000000000000" charset="0"/>
              <a:buChar char="Ø"/>
            </a:pPr>
            <a:r>
              <a:rPr sz="1800">
                <a:latin typeface="仿宋_GB2312" panose="02010609030101010101" charset="-122"/>
                <a:ea typeface="仿宋_GB2312" panose="02010609030101010101" charset="-122"/>
                <a:cs typeface="仿宋_GB2312" panose="02010609030101010101" charset="-122"/>
                <a:sym typeface="+mn-ea"/>
              </a:rPr>
              <a:t>为引导失信主体规范、便捷办理信用修复，维护信用主体合法权益，根据《失信行为纠正后的信用信息修复管理办法(试行)》 (国家发展改革委令第58号)相关规定，特制定本指引。</a:t>
            </a:r>
            <a:endParaRPr sz="2000">
              <a:latin typeface="仿宋_GB2312" panose="02010609030101010101" charset="-122"/>
              <a:ea typeface="仿宋_GB2312" panose="02010609030101010101" charset="-122"/>
              <a:cs typeface="仿宋_GB2312" panose="02010609030101010101" charset="-122"/>
              <a:sym typeface="+mn-ea"/>
            </a:endParaRPr>
          </a:p>
          <a:p>
            <a:pPr indent="720090" algn="l" defTabSz="914400">
              <a:spcBef>
                <a:spcPts val="0"/>
              </a:spcBef>
              <a:buClrTx/>
              <a:buSzTx/>
              <a:buFontTx/>
              <a:buNone/>
            </a:pPr>
            <a:endParaRPr sz="2000" kern="1200" baseline="0">
              <a:latin typeface="仿宋_GB2312" panose="02010609030101010101" charset="-122"/>
              <a:ea typeface="仿宋_GB2312" panose="02010609030101010101" charset="-122"/>
              <a:cs typeface="仿宋_GB2312" panose="02010609030101010101" charset="-122"/>
            </a:endParaRPr>
          </a:p>
          <a:p>
            <a:pPr indent="720090"/>
            <a:endParaRPr lang="zh-CN" altLang="en-US" sz="2000"/>
          </a:p>
        </p:txBody>
      </p:sp>
      <p:pic>
        <p:nvPicPr>
          <p:cNvPr id="4" name="图片 3"/>
          <p:cNvPicPr>
            <a:picLocks noChangeAspect="1"/>
          </p:cNvPicPr>
          <p:nvPr>
            <p:custDataLst>
              <p:tags r:id="rId1"/>
            </p:custDataLst>
          </p:nvPr>
        </p:nvPicPr>
        <p:blipFill>
          <a:blip r:embed="rId2"/>
          <a:stretch>
            <a:fillRect/>
          </a:stretch>
        </p:blipFill>
        <p:spPr>
          <a:xfrm>
            <a:off x="1055789" y="2564765"/>
            <a:ext cx="7200000" cy="379635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1053465"/>
          </a:xfrm>
        </p:spPr>
        <p:txBody>
          <a:bodyPr/>
          <a:p>
            <a:r>
              <a:rPr lang="zh-CN" altLang="en-US" sz="2400">
                <a:latin typeface="黑体" panose="02010609060101010101" charset="-122"/>
                <a:ea typeface="黑体" panose="02010609060101010101" charset="-122"/>
              </a:rPr>
              <a:t>第一步：登录“信用中国”网站，查看行政处罚信息</a:t>
            </a:r>
            <a:br>
              <a:rPr lang="zh-CN" altLang="en-US" sz="2400">
                <a:latin typeface="黑体" panose="02010609060101010101" charset="-122"/>
                <a:ea typeface="黑体" panose="02010609060101010101" charset="-122"/>
              </a:rPr>
            </a:br>
            <a:r>
              <a:rPr lang="zh-CN" altLang="en-US" sz="2400">
                <a:latin typeface="黑体" panose="02010609060101010101" charset="-122"/>
                <a:ea typeface="黑体" panose="02010609060101010101" charset="-122"/>
              </a:rPr>
              <a:t>是否达到最短公示期。</a:t>
            </a:r>
            <a:endParaRPr lang="zh-CN" altLang="en-US" sz="2400">
              <a:latin typeface="黑体" panose="02010609060101010101" charset="-122"/>
              <a:ea typeface="黑体" panose="02010609060101010101" charset="-122"/>
            </a:endParaRPr>
          </a:p>
        </p:txBody>
      </p:sp>
      <p:pic>
        <p:nvPicPr>
          <p:cNvPr id="4" name="内容占位符 3"/>
          <p:cNvPicPr>
            <a:picLocks noChangeAspect="1"/>
          </p:cNvPicPr>
          <p:nvPr>
            <p:ph idx="1"/>
            <p:custDataLst>
              <p:tags r:id="rId1"/>
            </p:custDataLst>
          </p:nvPr>
        </p:nvPicPr>
        <p:blipFill>
          <a:blip r:embed="rId2"/>
          <a:stretch>
            <a:fillRect/>
          </a:stretch>
        </p:blipFill>
        <p:spPr>
          <a:xfrm>
            <a:off x="955040" y="1412875"/>
            <a:ext cx="7526020" cy="50552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435610"/>
            <a:ext cx="8229600" cy="868045"/>
          </a:xfrm>
        </p:spPr>
        <p:txBody>
          <a:bodyPr/>
          <a:p>
            <a:pPr algn="l"/>
            <a:r>
              <a:rPr lang="zh-CN" altLang="en-US" sz="2400">
                <a:latin typeface="黑体" panose="02010609060101010101" charset="-122"/>
                <a:ea typeface="黑体" panose="02010609060101010101" charset="-122"/>
              </a:rPr>
              <a:t>第二步：准备相关材料。</a:t>
            </a:r>
            <a:br>
              <a:rPr lang="zh-CN" altLang="en-US" sz="2400">
                <a:latin typeface="黑体" panose="02010609060101010101" charset="-122"/>
                <a:ea typeface="黑体" panose="02010609060101010101" charset="-122"/>
              </a:rPr>
            </a:br>
            <a:r>
              <a:rPr lang="zh-CN" altLang="en-US" sz="1800">
                <a:latin typeface="黑体" panose="02010609060101010101" charset="-122"/>
                <a:ea typeface="黑体" panose="02010609060101010101" charset="-122"/>
              </a:rPr>
              <a:t>可在流程指引第二步中直接下载，并按要求填写、</a:t>
            </a:r>
            <a:r>
              <a:rPr lang="zh-CN" altLang="en-US" sz="1800">
                <a:latin typeface="黑体" panose="02010609060101010101" charset="-122"/>
                <a:ea typeface="黑体" panose="02010609060101010101" charset="-122"/>
              </a:rPr>
              <a:t>盖章。</a:t>
            </a:r>
            <a:endParaRPr lang="zh-CN" altLang="en-US" sz="1800">
              <a:latin typeface="黑体" panose="02010609060101010101" charset="-122"/>
              <a:ea typeface="黑体" panose="02010609060101010101" charset="-122"/>
            </a:endParaRPr>
          </a:p>
        </p:txBody>
      </p:sp>
      <p:pic>
        <p:nvPicPr>
          <p:cNvPr id="4" name="内容占位符 3"/>
          <p:cNvPicPr>
            <a:picLocks noChangeAspect="1"/>
          </p:cNvPicPr>
          <p:nvPr>
            <p:ph idx="1"/>
            <p:custDataLst>
              <p:tags r:id="rId1"/>
            </p:custDataLst>
          </p:nvPr>
        </p:nvPicPr>
        <p:blipFill>
          <a:blip r:embed="rId2"/>
          <a:stretch>
            <a:fillRect/>
          </a:stretch>
        </p:blipFill>
        <p:spPr>
          <a:xfrm>
            <a:off x="1080135" y="1424305"/>
            <a:ext cx="7200265" cy="486537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544195"/>
            <a:ext cx="8229600" cy="665480"/>
          </a:xfrm>
        </p:spPr>
        <p:txBody>
          <a:bodyPr/>
          <a:p>
            <a:pPr algn="l"/>
            <a:r>
              <a:rPr lang="zh-CN" altLang="en-US" sz="2400">
                <a:latin typeface="黑体" panose="02010609060101010101" charset="-122"/>
                <a:ea typeface="黑体" panose="02010609060101010101" charset="-122"/>
              </a:rPr>
              <a:t>第三步：提交修复申请。</a:t>
            </a:r>
            <a:endParaRPr lang="zh-CN" altLang="en-US" sz="2400">
              <a:latin typeface="黑体" panose="02010609060101010101" charset="-122"/>
              <a:ea typeface="黑体" panose="02010609060101010101" charset="-122"/>
            </a:endParaRPr>
          </a:p>
        </p:txBody>
      </p:sp>
      <p:pic>
        <p:nvPicPr>
          <p:cNvPr id="4" name="内容占位符 3"/>
          <p:cNvPicPr>
            <a:picLocks noChangeAspect="1"/>
          </p:cNvPicPr>
          <p:nvPr>
            <p:ph idx="1"/>
            <p:custDataLst>
              <p:tags r:id="rId1"/>
            </p:custDataLst>
          </p:nvPr>
        </p:nvPicPr>
        <p:blipFill>
          <a:blip r:embed="rId2"/>
          <a:stretch>
            <a:fillRect/>
          </a:stretch>
        </p:blipFill>
        <p:spPr>
          <a:xfrm>
            <a:off x="546735" y="1379220"/>
            <a:ext cx="8049260" cy="47472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内容占位符 3"/>
          <p:cNvPicPr>
            <a:picLocks noChangeAspect="1"/>
          </p:cNvPicPr>
          <p:nvPr>
            <p:ph idx="1"/>
            <p:custDataLst>
              <p:tags r:id="rId1"/>
            </p:custDataLst>
          </p:nvPr>
        </p:nvPicPr>
        <p:blipFill>
          <a:blip r:embed="rId2"/>
          <a:stretch>
            <a:fillRect/>
          </a:stretch>
        </p:blipFill>
        <p:spPr>
          <a:xfrm>
            <a:off x="1080000" y="476885"/>
            <a:ext cx="6912000" cy="583813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955"/>
            <a:ext cx="8229600" cy="1268095"/>
          </a:xfrm>
        </p:spPr>
        <p:txBody>
          <a:bodyPr/>
          <a:p>
            <a:pPr algn="l"/>
            <a:r>
              <a:rPr lang="zh-CN" altLang="en-US" sz="2400">
                <a:latin typeface="黑体" panose="02010609060101010101" charset="-122"/>
                <a:ea typeface="黑体" panose="02010609060101010101" charset="-122"/>
                <a:sym typeface="+mn-ea"/>
              </a:rPr>
              <a:t>第四步：查看修复申请。</a:t>
            </a:r>
            <a:br>
              <a:rPr lang="zh-CN" altLang="en-US" sz="3200">
                <a:latin typeface="黑体" panose="02010609060101010101" charset="-122"/>
                <a:ea typeface="黑体" panose="02010609060101010101" charset="-122"/>
                <a:sym typeface="+mn-ea"/>
              </a:rPr>
            </a:br>
            <a:r>
              <a:rPr lang="zh-CN" altLang="en-US" sz="1600">
                <a:latin typeface="黑体" panose="02010609060101010101" charset="-122"/>
                <a:ea typeface="黑体" panose="02010609060101010101" charset="-122"/>
                <a:sym typeface="+mn-ea"/>
              </a:rPr>
              <a:t>可通过通知短信中的“办理进度查询码”在线查看受理情况、审核进度和审核结果。</a:t>
            </a:r>
            <a:br>
              <a:rPr lang="zh-CN" altLang="en-US" sz="1600">
                <a:latin typeface="黑体" panose="02010609060101010101" charset="-122"/>
                <a:ea typeface="黑体" panose="02010609060101010101" charset="-122"/>
                <a:sym typeface="+mn-ea"/>
              </a:rPr>
            </a:br>
            <a:r>
              <a:rPr lang="zh-CN" altLang="en-US" sz="1600">
                <a:latin typeface="黑体" panose="02010609060101010101" charset="-122"/>
                <a:ea typeface="黑体" panose="02010609060101010101" charset="-122"/>
                <a:sym typeface="+mn-ea"/>
              </a:rPr>
              <a:t>查询地址:https://public.creditchina.gov.cn/htmls/repair3/repairSearch.html</a:t>
            </a:r>
            <a:endParaRPr lang="zh-CN" altLang="en-US" sz="1600">
              <a:latin typeface="黑体" panose="02010609060101010101" charset="-122"/>
              <a:ea typeface="黑体" panose="02010609060101010101" charset="-122"/>
              <a:sym typeface="+mn-ea"/>
            </a:endParaRPr>
          </a:p>
        </p:txBody>
      </p:sp>
      <p:pic>
        <p:nvPicPr>
          <p:cNvPr id="4" name="内容占位符 3"/>
          <p:cNvPicPr>
            <a:picLocks noChangeAspect="1"/>
          </p:cNvPicPr>
          <p:nvPr>
            <p:ph idx="1"/>
            <p:custDataLst>
              <p:tags r:id="rId1"/>
            </p:custDataLst>
          </p:nvPr>
        </p:nvPicPr>
        <p:blipFill>
          <a:blip r:embed="rId2"/>
          <a:stretch>
            <a:fillRect/>
          </a:stretch>
        </p:blipFill>
        <p:spPr>
          <a:xfrm>
            <a:off x="827405" y="1628775"/>
            <a:ext cx="7200000" cy="47445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391160"/>
            <a:ext cx="8229600" cy="971550"/>
          </a:xfrm>
        </p:spPr>
        <p:txBody>
          <a:bodyPr/>
          <a:p>
            <a:pPr algn="l"/>
            <a:r>
              <a:rPr lang="zh-CN" altLang="en-US" sz="2400">
                <a:latin typeface="黑体" panose="02010609060101010101" charset="-122"/>
                <a:ea typeface="黑体" panose="02010609060101010101" charset="-122"/>
                <a:sym typeface="+mn-ea"/>
              </a:rPr>
              <a:t>第五步：</a:t>
            </a:r>
            <a:r>
              <a:rPr lang="en-US" altLang="zh-CN" sz="2400">
                <a:latin typeface="Calibri" panose="020F0502020204030204" charset="0"/>
                <a:ea typeface="黑体" panose="02010609060101010101" charset="-122"/>
                <a:sym typeface="+mn-ea"/>
              </a:rPr>
              <a:t>①经审核通过后，网站终止公示</a:t>
            </a:r>
            <a:r>
              <a:rPr lang="zh-CN" altLang="en-US" sz="2400">
                <a:latin typeface="Calibri" panose="020F0502020204030204" charset="0"/>
                <a:ea typeface="黑体" panose="02010609060101010101" charset="-122"/>
                <a:sym typeface="+mn-ea"/>
              </a:rPr>
              <a:t>；</a:t>
            </a:r>
            <a:br>
              <a:rPr lang="zh-CN" altLang="en-US" sz="2400">
                <a:latin typeface="Calibri" panose="020F0502020204030204" charset="0"/>
                <a:ea typeface="黑体" panose="02010609060101010101" charset="-122"/>
                <a:sym typeface="+mn-ea"/>
              </a:rPr>
            </a:br>
            <a:r>
              <a:rPr lang="zh-CN" altLang="en-US" sz="2400">
                <a:latin typeface="Calibri" panose="020F0502020204030204" charset="0"/>
                <a:ea typeface="黑体" panose="02010609060101010101" charset="-122"/>
                <a:sym typeface="+mn-ea"/>
              </a:rPr>
              <a:t> </a:t>
            </a:r>
            <a:r>
              <a:rPr lang="en-US" altLang="zh-CN" sz="2400">
                <a:latin typeface="Calibri" panose="020F0502020204030204" charset="0"/>
                <a:ea typeface="黑体" panose="02010609060101010101" charset="-122"/>
                <a:sym typeface="+mn-ea"/>
              </a:rPr>
              <a:t>                 ②经审核不予提前终止公示，反馈原因</a:t>
            </a:r>
            <a:r>
              <a:rPr lang="zh-CN" altLang="en-US" sz="2400">
                <a:latin typeface="Calibri" panose="020F0502020204030204" charset="0"/>
                <a:ea typeface="黑体" panose="02010609060101010101" charset="-122"/>
                <a:sym typeface="+mn-ea"/>
              </a:rPr>
              <a:t>。</a:t>
            </a:r>
            <a:endParaRPr lang="zh-CN" altLang="en-US" sz="2400">
              <a:latin typeface="Calibri" panose="020F0502020204030204" charset="0"/>
              <a:ea typeface="黑体" panose="02010609060101010101" charset="-122"/>
              <a:sym typeface="+mn-ea"/>
            </a:endParaRPr>
          </a:p>
        </p:txBody>
      </p:sp>
      <p:pic>
        <p:nvPicPr>
          <p:cNvPr id="6" name="内容占位符 5"/>
          <p:cNvPicPr>
            <a:picLocks noChangeAspect="1"/>
          </p:cNvPicPr>
          <p:nvPr>
            <p:ph idx="1"/>
            <p:custDataLst>
              <p:tags r:id="rId1"/>
            </p:custDataLst>
          </p:nvPr>
        </p:nvPicPr>
        <p:blipFill>
          <a:blip r:embed="rId2"/>
          <a:stretch>
            <a:fillRect/>
          </a:stretch>
        </p:blipFill>
        <p:spPr>
          <a:xfrm>
            <a:off x="972185" y="1513840"/>
            <a:ext cx="7200265" cy="499046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426720"/>
            <a:ext cx="8229600" cy="620395"/>
          </a:xfrm>
        </p:spPr>
        <p:txBody>
          <a:bodyPr/>
          <a:p>
            <a:r>
              <a:rPr lang="zh-CN" altLang="en-US" sz="2800">
                <a:latin typeface="黑体" panose="02010609060101010101" charset="-122"/>
                <a:ea typeface="黑体" panose="02010609060101010101" charset="-122"/>
              </a:rPr>
              <a:t>常见问答</a:t>
            </a:r>
            <a:endParaRPr lang="zh-CN" altLang="en-US" sz="2800">
              <a:latin typeface="黑体" panose="02010609060101010101" charset="-122"/>
              <a:ea typeface="黑体" panose="02010609060101010101" charset="-122"/>
            </a:endParaRPr>
          </a:p>
        </p:txBody>
      </p:sp>
      <p:sp>
        <p:nvSpPr>
          <p:cNvPr id="5" name="内容占位符 4"/>
          <p:cNvSpPr/>
          <p:nvPr>
            <p:ph idx="1"/>
          </p:nvPr>
        </p:nvSpPr>
        <p:spPr>
          <a:xfrm>
            <a:off x="457200" y="1056640"/>
            <a:ext cx="8229600" cy="5246370"/>
          </a:xfrm>
        </p:spPr>
        <p:txBody>
          <a:bodyPr/>
          <a:p>
            <a:pPr marL="0" indent="0">
              <a:buNone/>
            </a:pPr>
            <a:r>
              <a:rPr lang="en-US" altLang="zh-CN" sz="1400">
                <a:latin typeface="黑体" panose="02010609060101010101" charset="-122"/>
                <a:ea typeface="黑体" panose="02010609060101010101" charset="-122"/>
                <a:cs typeface="微软雅黑" panose="020B0503020204020204" charset="-122"/>
              </a:rPr>
              <a:t>  </a:t>
            </a:r>
            <a:r>
              <a:rPr lang="zh-CN" altLang="en-US" sz="1600">
                <a:latin typeface="黑体" panose="02010609060101010101" charset="-122"/>
                <a:ea typeface="黑体" panose="02010609060101010101" charset="-122"/>
                <a:cs typeface="微软雅黑" panose="020B0503020204020204" charset="-122"/>
              </a:rPr>
              <a:t>一、严重失信主体名单信息如何进行信用修复？</a:t>
            </a:r>
            <a:r>
              <a:rPr lang="en-US" altLang="zh-CN" sz="1400">
                <a:latin typeface="黑体" panose="02010609060101010101" charset="-122"/>
                <a:ea typeface="黑体" panose="02010609060101010101" charset="-122"/>
                <a:cs typeface="微软雅黑" panose="020B0503020204020204" charset="-122"/>
              </a:rPr>
              <a:t> </a:t>
            </a:r>
            <a:r>
              <a:rPr lang="zh-CN" altLang="en-US" sz="1400">
                <a:latin typeface="微软雅黑" panose="020B0503020204020204" charset="-122"/>
                <a:ea typeface="微软雅黑" panose="020B0503020204020204" charset="-122"/>
                <a:cs typeface="微软雅黑" panose="020B0503020204020204" charset="-122"/>
              </a:rPr>
              <a:t>➯</a:t>
            </a:r>
            <a:r>
              <a:rPr lang="en-US" altLang="zh-CN" sz="1400">
                <a:latin typeface="微软雅黑" panose="020B0503020204020204" charset="-122"/>
                <a:ea typeface="微软雅黑" panose="020B0503020204020204" charset="-122"/>
                <a:cs typeface="微软雅黑" panose="020B0503020204020204" charset="-122"/>
              </a:rPr>
              <a:t> </a:t>
            </a:r>
            <a:r>
              <a:rPr lang="zh-CN" altLang="en-US" sz="1400">
                <a:latin typeface="宋体" panose="02010600030101010101" pitchFamily="2" charset="-122"/>
                <a:ea typeface="宋体" panose="02010600030101010101" pitchFamily="2" charset="-122"/>
                <a:cs typeface="宋体" panose="02010600030101010101" pitchFamily="2" charset="-122"/>
              </a:rPr>
              <a:t>根据《失信行为纠正后的信用信息修复管理办法(试行)》(国家发展改革委令第58号) (以下简称“58号令”) 的相关规定，信用主体应向相关严重失信主体名单认定单位申请信用修复，认定单位按照已建立的严重失信主体名单制度规定，决定是否同意将信用主体移出名单。“信用中国”网站自收到认定单位共享的移出名单之日起三个工作日内终止公示严重失信主体名单信息。</a:t>
            </a:r>
            <a:r>
              <a:rPr lang="zh-CN" altLang="en-US" sz="1400">
                <a:latin typeface="宋体" panose="02010600030101010101" pitchFamily="2" charset="-122"/>
                <a:ea typeface="宋体" panose="02010600030101010101" pitchFamily="2" charset="-122"/>
                <a:cs typeface="宋体" panose="02010600030101010101" pitchFamily="2" charset="-122"/>
                <a:sym typeface="+mn-ea"/>
              </a:rPr>
              <a:t>“信用中国”</a:t>
            </a:r>
            <a:r>
              <a:rPr lang="zh-CN" altLang="en-US" sz="1400">
                <a:latin typeface="宋体" panose="02010600030101010101" pitchFamily="2" charset="-122"/>
                <a:ea typeface="宋体" panose="02010600030101010101" pitchFamily="2" charset="-122"/>
                <a:cs typeface="宋体" panose="02010600030101010101" pitchFamily="2" charset="-122"/>
              </a:rPr>
              <a:t>网站暂不直接受理信用主体移出严重失信主体名单的申请。</a:t>
            </a:r>
            <a:endParaRPr lang="zh-CN" altLang="en-US" sz="1400">
              <a:latin typeface="微软雅黑" panose="020B0503020204020204" charset="-122"/>
              <a:ea typeface="微软雅黑" panose="020B0503020204020204" charset="-122"/>
              <a:cs typeface="微软雅黑" panose="020B0503020204020204" charset="-122"/>
            </a:endParaRPr>
          </a:p>
          <a:p>
            <a:pPr marL="0" indent="0">
              <a:buNone/>
            </a:pPr>
            <a:r>
              <a:rPr lang="en-US" altLang="zh-CN" sz="1400">
                <a:latin typeface="黑体" panose="02010609060101010101" charset="-122"/>
                <a:ea typeface="黑体" panose="02010609060101010101" charset="-122"/>
                <a:cs typeface="微软雅黑" panose="020B0503020204020204" charset="-122"/>
              </a:rPr>
              <a:t>  </a:t>
            </a:r>
            <a:r>
              <a:rPr lang="zh-CN" altLang="en-US" sz="1600">
                <a:latin typeface="黑体" panose="02010609060101010101" charset="-122"/>
                <a:ea typeface="黑体" panose="02010609060101010101" charset="-122"/>
                <a:cs typeface="微软雅黑" panose="020B0503020204020204" charset="-122"/>
              </a:rPr>
              <a:t>二、行政处罚信息公示期如何计算？</a:t>
            </a:r>
            <a:r>
              <a:rPr lang="en-US" altLang="zh-CN" sz="1400">
                <a:latin typeface="黑体" panose="02010609060101010101" charset="-122"/>
                <a:ea typeface="黑体" panose="02010609060101010101" charset="-122"/>
                <a:cs typeface="微软雅黑" panose="020B0503020204020204" charset="-122"/>
              </a:rPr>
              <a:t> </a:t>
            </a:r>
            <a:r>
              <a:rPr lang="zh-CN" altLang="en-US" sz="1400">
                <a:latin typeface="微软雅黑" panose="020B0503020204020204" charset="-122"/>
                <a:ea typeface="微软雅黑" panose="020B0503020204020204" charset="-122"/>
                <a:cs typeface="微软雅黑" panose="020B0503020204020204" charset="-122"/>
                <a:sym typeface="+mn-ea"/>
              </a:rPr>
              <a:t>➯</a:t>
            </a:r>
            <a:r>
              <a:rPr lang="en-US" altLang="zh-CN" sz="1400">
                <a:latin typeface="微软雅黑" panose="020B0503020204020204" charset="-122"/>
                <a:ea typeface="微软雅黑" panose="020B0503020204020204" charset="-122"/>
                <a:cs typeface="微软雅黑" panose="020B0503020204020204" charset="-122"/>
                <a:sym typeface="+mn-ea"/>
              </a:rPr>
              <a:t> </a:t>
            </a:r>
            <a:r>
              <a:rPr lang="zh-CN" altLang="en-US" sz="1400">
                <a:latin typeface="宋体" panose="02010600030101010101" pitchFamily="2" charset="-122"/>
                <a:ea typeface="宋体" panose="02010600030101010101" pitchFamily="2" charset="-122"/>
                <a:cs typeface="宋体" panose="02010600030101010101" pitchFamily="2" charset="-122"/>
              </a:rPr>
              <a:t>根据“58号令”的相关规定，“行政处罚信息的公示期限起点以行政处罚作出时间为准”。</a:t>
            </a:r>
            <a:endParaRPr lang="zh-CN" altLang="en-US" sz="1400">
              <a:latin typeface="宋体" panose="02010600030101010101" pitchFamily="2" charset="-122"/>
              <a:ea typeface="宋体" panose="02010600030101010101" pitchFamily="2" charset="-122"/>
              <a:cs typeface="宋体" panose="02010600030101010101" pitchFamily="2" charset="-122"/>
            </a:endParaRPr>
          </a:p>
          <a:p>
            <a:pPr marL="0" indent="0">
              <a:buNone/>
            </a:pPr>
            <a:r>
              <a:rPr lang="en-US" altLang="zh-CN" sz="1400">
                <a:latin typeface="黑体" panose="02010609060101010101" charset="-122"/>
                <a:ea typeface="黑体" panose="02010609060101010101" charset="-122"/>
                <a:cs typeface="微软雅黑" panose="020B0503020204020204" charset="-122"/>
                <a:sym typeface="+mn-ea"/>
              </a:rPr>
              <a:t>  </a:t>
            </a:r>
            <a:r>
              <a:rPr lang="zh-CN" altLang="en-US" sz="1600">
                <a:latin typeface="黑体" panose="02010609060101010101" charset="-122"/>
                <a:ea typeface="黑体" panose="02010609060101010101" charset="-122"/>
                <a:cs typeface="微软雅黑" panose="020B0503020204020204" charset="-122"/>
                <a:sym typeface="+mn-ea"/>
              </a:rPr>
              <a:t>三、食品、药品、特种设备、安全生产、消防领域行政处罚信息如何认定？</a:t>
            </a:r>
            <a:r>
              <a:rPr lang="zh-CN" altLang="en-US" sz="1400">
                <a:latin typeface="微软雅黑" panose="020B0503020204020204" charset="-122"/>
                <a:ea typeface="微软雅黑" panose="020B0503020204020204" charset="-122"/>
                <a:cs typeface="微软雅黑" panose="020B0503020204020204" charset="-122"/>
                <a:sym typeface="+mn-ea"/>
              </a:rPr>
              <a:t>➯</a:t>
            </a:r>
            <a:r>
              <a:rPr lang="en-US" altLang="zh-CN" sz="1400">
                <a:latin typeface="微软雅黑" panose="020B0503020204020204" charset="-122"/>
                <a:ea typeface="微软雅黑" panose="020B0503020204020204" charset="-122"/>
                <a:cs typeface="微软雅黑" panose="020B0503020204020204" charset="-122"/>
                <a:sym typeface="+mn-ea"/>
              </a:rPr>
              <a:t> </a:t>
            </a:r>
            <a:r>
              <a:rPr lang="zh-CN" altLang="en-US" sz="1400">
                <a:latin typeface="宋体" panose="02010600030101010101" pitchFamily="2" charset="-122"/>
                <a:ea typeface="宋体" panose="02010600030101010101" pitchFamily="2" charset="-122"/>
                <a:cs typeface="宋体" panose="02010600030101010101" pitchFamily="2" charset="-122"/>
                <a:sym typeface="+mn-ea"/>
              </a:rPr>
              <a:t>根据“58号令”的相关规定，“食品、药品、特种设备、安全生产、消防领域行政处罚信息最短公示期一年”。经征询相关管理部门意见，各领域行政处罚信息认定标准为：市场监督管理部门在其食品、药品、特种设备监督管理职责范围内作出的行政处罚信息，目前暂认定为食品、药品、特种设备领域行政处罚信息，应急管理部门（含矿山安全监察机构）在其安全生产监督管理职责范围内，依据安全生产类法律法规针对严重安全生产违法行为作出的行政处罚，如给予10万元（含）以上罚款、没收违法所得10万元（含）以上、没收非法财物价值10万元（含）以上，暂扣或吊销许可证件、降低资质等级，限制开展生产经营活动、责令停产停业、责令关闭、限制从业等情形，其信息暂认定为安全生产领域行政处罚信息，消防部门在其消防安全监督管理职责范围内作出的行政处罚信息，目前暂认定为消防领域行政处罚信息。</a:t>
            </a:r>
            <a:endParaRPr lang="zh-CN" altLang="en-US" sz="1400">
              <a:latin typeface="宋体" panose="02010600030101010101" pitchFamily="2" charset="-122"/>
              <a:ea typeface="宋体" panose="02010600030101010101" pitchFamily="2" charset="-122"/>
              <a:cs typeface="宋体" panose="02010600030101010101" pitchFamily="2" charset="-122"/>
            </a:endParaRPr>
          </a:p>
          <a:p>
            <a:pPr marL="0" indent="0">
              <a:buNone/>
            </a:pPr>
            <a:r>
              <a:rPr lang="en-US" altLang="zh-CN" sz="1400">
                <a:latin typeface="黑体" panose="02010609060101010101" charset="-122"/>
                <a:ea typeface="黑体" panose="02010609060101010101" charset="-122"/>
                <a:cs typeface="微软雅黑" panose="020B0503020204020204" charset="-122"/>
                <a:sym typeface="+mn-ea"/>
              </a:rPr>
              <a:t>  </a:t>
            </a:r>
            <a:r>
              <a:rPr lang="zh-CN" altLang="en-US" sz="1600">
                <a:latin typeface="黑体" panose="02010609060101010101" charset="-122"/>
                <a:ea typeface="黑体" panose="02010609060101010101" charset="-122"/>
                <a:cs typeface="微软雅黑" panose="020B0503020204020204" charset="-122"/>
                <a:sym typeface="+mn-ea"/>
              </a:rPr>
              <a:t>四、市场监督管理领域的行政处罚信息如何进行信用修复？</a:t>
            </a:r>
            <a:r>
              <a:rPr lang="zh-CN" altLang="en-US" sz="1400">
                <a:latin typeface="微软雅黑" panose="020B0503020204020204" charset="-122"/>
                <a:ea typeface="微软雅黑" panose="020B0503020204020204" charset="-122"/>
                <a:cs typeface="微软雅黑" panose="020B0503020204020204" charset="-122"/>
                <a:sym typeface="+mn-ea"/>
              </a:rPr>
              <a:t>➯</a:t>
            </a:r>
            <a:r>
              <a:rPr lang="en-US" altLang="zh-CN" sz="1400">
                <a:latin typeface="微软雅黑" panose="020B0503020204020204" charset="-122"/>
                <a:ea typeface="微软雅黑" panose="020B0503020204020204" charset="-122"/>
                <a:cs typeface="微软雅黑" panose="020B0503020204020204" charset="-122"/>
                <a:sym typeface="+mn-ea"/>
              </a:rPr>
              <a:t> </a:t>
            </a:r>
            <a:r>
              <a:rPr lang="zh-CN" altLang="en-US" sz="1400">
                <a:latin typeface="宋体" panose="02010600030101010101" pitchFamily="2" charset="-122"/>
                <a:ea typeface="宋体" panose="02010600030101010101" pitchFamily="2" charset="-122"/>
                <a:cs typeface="宋体" panose="02010600030101010101" pitchFamily="2" charset="-122"/>
                <a:sym typeface="+mn-ea"/>
              </a:rPr>
              <a:t>根据《失信行为纠正后的信用信息修复管理办法试行)》 (国家发展改革委令第58号)的相关规定，“依据法律、法规、部门规章建立信用信息修复制度的，由认定单位受理相关修复申请。”市场监管总局印发《市场监督管理信用修复管理办法》 (国市监信规(2021)3号》，规定涉及市场监管领域的失信信息信用修复管理工作由市场监督管理部门负责。如相关主体向“信用中国”网站申请修复市场监督管理领域的行政处罚信息时，需提交市场监管部门出具的《准予信用修复决定书》或者其他准予信用修复的证明材料。</a:t>
            </a:r>
            <a:endParaRPr lang="zh-CN" altLang="en-US" sz="1400">
              <a:latin typeface="仿宋_GB2312" panose="02010609030101010101" charset="-122"/>
              <a:ea typeface="仿宋_GB2312" panose="02010609030101010101" charset="-122"/>
              <a:cs typeface="仿宋_GB2312" panose="02010609030101010101" charset="-122"/>
            </a:endParaRPr>
          </a:p>
          <a:p>
            <a:pPr>
              <a:buFont typeface="Wingdings" panose="05000000000000000000" charset="0"/>
              <a:buChar char="Ø"/>
            </a:pPr>
            <a:endParaRPr lang="zh-CN" altLang="en-US" sz="1400">
              <a:latin typeface="宋体" panose="02010600030101010101" pitchFamily="2" charset="-122"/>
              <a:ea typeface="宋体" panose="02010600030101010101" pitchFamily="2" charset="-122"/>
              <a:cs typeface="宋体" panose="02010600030101010101" pitchFamily="2" charset="-122"/>
            </a:endParaRPr>
          </a:p>
          <a:p>
            <a:endParaRPr lang="zh-CN" altLang="en-US" sz="1600">
              <a:latin typeface="宋体" panose="02010600030101010101" pitchFamily="2" charset="-122"/>
              <a:ea typeface="宋体" panose="02010600030101010101" pitchFamily="2" charset="-122"/>
              <a:cs typeface="宋体" panose="02010600030101010101" pitchFamily="2" charset="-122"/>
            </a:endParaRPr>
          </a:p>
          <a:p>
            <a:pPr marL="0" indent="0">
              <a:buNone/>
            </a:pPr>
            <a:endParaRPr lang="zh-CN" altLang="en-US" sz="16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commondata" val="eyJoZGlkIjoiYjVlZTIxZTBiY2YxYTdjODhmOGFmNTY1ODJiMGM5MTY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1338</Words>
  <Application>WPS 演示</Application>
  <PresentationFormat/>
  <Paragraphs>27</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宋体</vt:lpstr>
      <vt:lpstr>Wingdings</vt:lpstr>
      <vt:lpstr>方正小标宋简体</vt:lpstr>
      <vt:lpstr>黑体</vt:lpstr>
      <vt:lpstr>仿宋_GB2312</vt:lpstr>
      <vt:lpstr>Wingdings</vt:lpstr>
      <vt:lpstr>Calibri</vt:lpstr>
      <vt:lpstr>微软雅黑</vt:lpstr>
      <vt:lpstr>Arial Unicode MS</vt:lpstr>
      <vt:lpstr>默认设计模板</vt:lpstr>
      <vt:lpstr>信用修复指南：一组图带你了解信用修复</vt:lpstr>
      <vt:lpstr>第一步：登录“信用中国”网站，查看行政处罚信息 是否达到最短公示期。</vt:lpstr>
      <vt:lpstr>第二步：准备相关材料。 可在流程指引第二步中直接下载，并按要求填写、盖章。</vt:lpstr>
      <vt:lpstr>第三步：提交修复申请。</vt:lpstr>
      <vt:lpstr>PowerPoint 演示文稿</vt:lpstr>
      <vt:lpstr>第四步：查看修复申请。 可通过通知短信中的“办理进度查询码”在线查看受理情况、审核进度和审核结果。 查询地址:https://public.creditchina.gov.cn/htmls/repair3/repairSearch.html</vt:lpstr>
      <vt:lpstr>第五步：①经审核通过后，网站终止公示；                   ②经审核不予提前终止公示，反馈原因。</vt:lpstr>
      <vt:lpstr>常见问答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信用修复指南：一组图带你了解信用修复</dc:title>
  <dc:creator>Administrator</dc:creator>
  <cp:lastModifiedBy>Satan</cp:lastModifiedBy>
  <cp:revision>11</cp:revision>
  <dcterms:created xsi:type="dcterms:W3CDTF">2023-11-03T04:01:00Z</dcterms:created>
  <dcterms:modified xsi:type="dcterms:W3CDTF">2024-03-26T03:56:14Z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ICV">
    <vt:lpwstr>6933A4B6E9CA42CA98F728783CE5F20B_13</vt:lpwstr>
  </property>
</Properties>
</file>